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32"/>
  </p:notesMasterIdLst>
  <p:sldIdLst>
    <p:sldId id="28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7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1pPr>
    <a:lvl2pPr marL="0" marR="0" indent="228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2pPr>
    <a:lvl3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3pPr>
    <a:lvl4pPr marL="0" marR="0" indent="685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4pPr>
    <a:lvl5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5pPr>
    <a:lvl6pPr marL="0" marR="0" indent="1143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6pPr>
    <a:lvl7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7pPr>
    <a:lvl8pPr marL="0" marR="0" indent="1600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8pPr>
    <a:lvl9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chemeClr val="accent5">
            <a:hueOff val="-8881752"/>
            <a:lumOff val="-12984"/>
          </a:schemeClr>
        </a:fontRef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hueOff val="-3600000"/>
              <a:lumOff val="-20194"/>
            </a:scheme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Row>
  </a:tblStyle>
  <a:tblStyle styleId="{EEE7283C-3CF3-47DC-8721-378D4A62B228}" styleName="">
    <a:tblBg/>
    <a:wholeTbl>
      <a:tcTxStyle>
        <a:font>
          <a:latin typeface="Verdana"/>
          <a:ea typeface="Verdana"/>
          <a:cs typeface="Verdana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n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Col>
    <a:lastRow>
      <a:tcTxStyle b="on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lastRow>
    <a:firstRow>
      <a:tcTxStyle b="on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1565"/>
  </p:normalViewPr>
  <p:slideViewPr>
    <p:cSldViewPr snapToGrid="0" snapToObjects="1">
      <p:cViewPr varScale="1">
        <p:scale>
          <a:sx n="53" d="100"/>
          <a:sy n="53" d="100"/>
        </p:scale>
        <p:origin x="240" y="3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522902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1041" indent="-291041">
              <a:buSzPct val="125000"/>
              <a:buChar char="-"/>
            </a:pPr>
            <a:r>
              <a:rPr dirty="0"/>
              <a:t>four channels (four different IFU) to keep a constant ratio of PSF size to slice size</a:t>
            </a:r>
          </a:p>
          <a:p>
            <a:pPr marL="291041" indent="-291041">
              <a:buSzPct val="125000"/>
              <a:buChar char="-"/>
            </a:pPr>
            <a:r>
              <a:rPr dirty="0"/>
              <a:t>Three bands per channel (need three observations otherwise it will be a patchy spectrum)</a:t>
            </a:r>
          </a:p>
          <a:p>
            <a:pPr marL="291041" indent="-291041">
              <a:buSzPct val="125000"/>
              <a:buChar char="-"/>
            </a:pPr>
            <a:r>
              <a:rPr dirty="0"/>
              <a:t>Two different detectors (IFU short and IFU long that each display two channels) in one exposure all four channels will be taken.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dark blue one is channel four (sensitivity is pretty bad compare to the others, see next plot)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1041" indent="-291041">
              <a:buSzPct val="125000"/>
              <a:buChar char="-"/>
            </a:pPr>
            <a:r>
              <a:rPr dirty="0"/>
              <a:t>when you use the slit everything else in the image field of view and coronagraphs will be dispersed as well in </a:t>
            </a:r>
            <a:r>
              <a:rPr dirty="0" err="1"/>
              <a:t>slitless</a:t>
            </a:r>
            <a:r>
              <a:rPr dirty="0"/>
              <a:t> mode</a:t>
            </a:r>
          </a:p>
          <a:p>
            <a:pPr marL="291041" indent="-291041">
              <a:buSzPct val="125000"/>
              <a:buChar char="-"/>
            </a:pPr>
            <a:r>
              <a:rPr dirty="0"/>
              <a:t>This will not be supported in cycle 1 but the user is free to use this data if they can reduce it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1041" indent="-291041">
              <a:buSzPct val="125000"/>
              <a:buChar char="-"/>
            </a:pPr>
            <a:r>
              <a:t>mentioning slitless here because the TSO session will be very short</a:t>
            </a:r>
          </a:p>
          <a:p>
            <a:pPr marL="291041" indent="-291041">
              <a:buSzPct val="125000"/>
              <a:buChar char="-"/>
            </a:pPr>
            <a:r>
              <a:t>Slitltess is for two only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spectrum of a point source from a cryo-vacuum test campaign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jwst_20170515.jpg" descr="jwst_201705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"/>
          <p:cNvSpPr/>
          <p:nvPr/>
        </p:nvSpPr>
        <p:spPr>
          <a:xfrm>
            <a:off x="-8467" y="889000"/>
            <a:ext cx="24400934" cy="13716000"/>
          </a:xfrm>
          <a:prstGeom prst="rect">
            <a:avLst/>
          </a:prstGeom>
          <a:solidFill>
            <a:srgbClr val="C49732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24933" y="4922175"/>
            <a:ext cx="15620108" cy="26935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4">
                    <a:lumOff val="22769"/>
                  </a:schemeClr>
                </a:solidFill>
              </a:defRPr>
            </a:lvl1pPr>
            <a:lvl2pPr>
              <a:defRPr>
                <a:solidFill>
                  <a:schemeClr val="accent4">
                    <a:lumOff val="22769"/>
                  </a:schemeClr>
                </a:solidFill>
              </a:defRPr>
            </a:lvl2pPr>
            <a:lvl3pPr>
              <a:defRPr>
                <a:solidFill>
                  <a:schemeClr val="accent4">
                    <a:lumOff val="22769"/>
                  </a:schemeClr>
                </a:solidFill>
              </a:defRPr>
            </a:lvl3pPr>
            <a:lvl4pPr>
              <a:defRPr>
                <a:solidFill>
                  <a:schemeClr val="accent4">
                    <a:lumOff val="22769"/>
                  </a:schemeClr>
                </a:solidFill>
              </a:defRPr>
            </a:lvl4pPr>
            <a:lvl5pPr>
              <a:defRPr>
                <a:solidFill>
                  <a:schemeClr val="accent4">
                    <a:lumOff val="22769"/>
                  </a:schemeClr>
                </a:solidFill>
              </a:defRPr>
            </a:lvl5pPr>
          </a:lstStyle>
          <a:p>
            <a:pPr lvl="0"/>
            <a:r>
              <a:rPr lang="en-US"/>
              <a:t>Your Name Here</a:t>
            </a:r>
            <a:endParaRPr dirty="0"/>
          </a:p>
        </p:txBody>
      </p:sp>
      <p:pic>
        <p:nvPicPr>
          <p:cNvPr id="23" name="master_class_workshop_logo.png" descr="master_class_worksho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57" y="3278716"/>
            <a:ext cx="6539310" cy="653931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9C37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ESA JWST Master Class"/>
          <p:cNvSpPr txBox="1"/>
          <p:nvPr/>
        </p:nvSpPr>
        <p:spPr>
          <a:xfrm>
            <a:off x="535214" y="3299956"/>
            <a:ext cx="1295601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200">
                <a:solidFill>
                  <a:schemeClr val="accent1">
                    <a:lumOff val="-1259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JWST Master Class Workshop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29" name="ESA JWST Master Class, ESAC, Madrid Spain, 3-5 February 2020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93585" y="12640121"/>
            <a:ext cx="3904072" cy="56425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 baseline="0">
                <a:solidFill>
                  <a:schemeClr val="accent4">
                    <a:lumOff val="22769"/>
                  </a:schemeClr>
                </a:solidFill>
              </a:defRPr>
            </a:lvl1pPr>
          </a:lstStyle>
          <a:p>
            <a:pPr lvl="0"/>
            <a:r>
              <a:rPr lang="en-US" dirty="0"/>
              <a:t>Your Workshop Here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master_class_workshop_logo.png" descr="master_class_worksho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"/>
          <p:cNvGrpSpPr/>
          <p:nvPr/>
        </p:nvGrpSpPr>
        <p:grpSpPr>
          <a:xfrm>
            <a:off x="-8467" y="-4234"/>
            <a:ext cx="773775" cy="13720235"/>
            <a:chOff x="0" y="0"/>
            <a:chExt cx="773774" cy="13720233"/>
          </a:xfrm>
        </p:grpSpPr>
        <p:sp>
          <p:nvSpPr>
            <p:cNvPr id="46" name="Rectangle"/>
            <p:cNvSpPr/>
            <p:nvPr/>
          </p:nvSpPr>
          <p:spPr>
            <a:xfrm>
              <a:off x="0" y="4233"/>
              <a:ext cx="773775" cy="13716001"/>
            </a:xfrm>
            <a:prstGeom prst="rect">
              <a:avLst/>
            </a:prstGeom>
            <a:solidFill>
              <a:srgbClr val="C497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Rectangle"/>
            <p:cNvSpPr/>
            <p:nvPr/>
          </p:nvSpPr>
          <p:spPr>
            <a:xfrm>
              <a:off x="-1" y="11313451"/>
              <a:ext cx="773776" cy="2406783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Rectangle"/>
            <p:cNvSpPr/>
            <p:nvPr/>
          </p:nvSpPr>
          <p:spPr>
            <a:xfrm>
              <a:off x="0" y="11860080"/>
              <a:ext cx="773775" cy="1860154"/>
            </a:xfrm>
            <a:prstGeom prst="rect">
              <a:avLst/>
            </a:prstGeom>
            <a:solidFill>
              <a:srgbClr val="9C3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Rectangle"/>
            <p:cNvSpPr/>
            <p:nvPr/>
          </p:nvSpPr>
          <p:spPr>
            <a:xfrm>
              <a:off x="0" y="12132733"/>
              <a:ext cx="773775" cy="15875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Rectangle"/>
            <p:cNvSpPr/>
            <p:nvPr/>
          </p:nvSpPr>
          <p:spPr>
            <a:xfrm>
              <a:off x="0" y="0"/>
              <a:ext cx="773775" cy="1587501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" name="ESA JWST Master Class, ESAC, Madrid Spain, 3-5 February 2020"/>
          <p:cNvSpPr txBox="1"/>
          <p:nvPr/>
        </p:nvSpPr>
        <p:spPr>
          <a:xfrm>
            <a:off x="1248833" y="12868721"/>
            <a:ext cx="763991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l"/>
            <a:r>
              <a:rPr lang="en-US" dirty="0"/>
              <a:t>JWST MASTER CLASS MELBOURNE 2022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31348" y="12839700"/>
            <a:ext cx="565405" cy="6223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1248833" y="1964266"/>
            <a:ext cx="19309673" cy="9296401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•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  <a:lvl2pPr marL="127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‣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marL="190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-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marL="254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74000"/>
              <a:buChar char="★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marL="317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93000"/>
              <a:buChar char="❖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248833" y="169333"/>
            <a:ext cx="19309673" cy="1587038"/>
          </a:xfrm>
          <a:prstGeom prst="rect">
            <a:avLst/>
          </a:prstGeom>
        </p:spPr>
        <p:txBody>
          <a:bodyPr/>
          <a:lstStyle>
            <a:lvl1pPr algn="l">
              <a:defRPr sz="8400">
                <a:solidFill>
                  <a:schemeClr val="accent1">
                    <a:lumOff val="-12591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183492" y="1995160"/>
            <a:ext cx="21017884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04288" y="1170433"/>
            <a:ext cx="20897088" cy="125094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spc="30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79" y="541920"/>
            <a:ext cx="2435918" cy="213969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2011679" y="2809274"/>
            <a:ext cx="21191222" cy="99383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450850" algn="l"/>
              </a:tabLst>
              <a:defRPr sz="4800">
                <a:solidFill>
                  <a:srgbClr val="002061"/>
                </a:solidFill>
                <a:latin typeface="+mj-lt"/>
              </a:defRPr>
            </a:lvl1pPr>
            <a:lvl2pPr marL="1371600" indent="-457200">
              <a:buFont typeface="Arial" charset="0"/>
              <a:buChar char="•"/>
              <a:defRPr sz="4000">
                <a:solidFill>
                  <a:srgbClr val="002061"/>
                </a:solidFill>
                <a:latin typeface="+mj-lt"/>
              </a:defRPr>
            </a:lvl2pPr>
            <a:lvl3pPr marL="2286000" indent="-457200">
              <a:buFont typeface="LucidaGrande" charset="0"/>
              <a:buChar char="-"/>
              <a:defRPr sz="3600">
                <a:solidFill>
                  <a:srgbClr val="002061"/>
                </a:solidFill>
                <a:latin typeface="+mj-lt"/>
              </a:defRPr>
            </a:lvl3pPr>
            <a:lvl4pPr marL="3200400" indent="-457200">
              <a:buSzPct val="90000"/>
              <a:buFont typeface="LucidaGrande" charset="0"/>
              <a:buChar char="▸"/>
              <a:defRPr sz="3200">
                <a:solidFill>
                  <a:srgbClr val="002061"/>
                </a:solidFill>
                <a:latin typeface="+mj-lt"/>
              </a:defRPr>
            </a:lvl4pPr>
            <a:lvl5pPr marL="4114800" indent="-457200">
              <a:buSzPct val="80000"/>
              <a:buFont typeface="LucidaGrande" charset="0"/>
              <a:buChar char="◆"/>
              <a:defRPr sz="32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6768" y="13241891"/>
            <a:ext cx="1965960" cy="2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jwst_20170515.jpg" descr="jwst_2017051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/>
          <p:cNvSpPr/>
          <p:nvPr/>
        </p:nvSpPr>
        <p:spPr>
          <a:xfrm>
            <a:off x="-1224" y="652726"/>
            <a:ext cx="24386448" cy="13716001"/>
          </a:xfrm>
          <a:prstGeom prst="rect">
            <a:avLst/>
          </a:prstGeom>
          <a:solidFill>
            <a:srgbClr val="333333">
              <a:alpha val="8345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778000" y="4888309"/>
            <a:ext cx="20828000" cy="269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rgbClr val="9B364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chemeClr val="accent2">
              <a:lumOff val="1063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524933" y="7959592"/>
            <a:ext cx="20636013" cy="281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5">
                    <a:hueOff val="-8881752"/>
                    <a:lumOff val="-12984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transition spd="med"/>
  <p:txStyles>
    <p:title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3556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7112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10668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14224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ist.stsci.edu/jis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ist.stsci.edu/jis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ist.stsci.edu/jis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ist.stsci.edu/ji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gral Field Spectroscopy…">
            <a:extLst>
              <a:ext uri="{FF2B5EF4-FFF2-40B4-BE49-F238E27FC236}">
                <a16:creationId xmlns:a16="http://schemas.microsoft.com/office/drawing/2014/main" id="{C8487A7B-76FF-014E-8AC7-B74EFEDCE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53084">
              <a:defRPr sz="7504"/>
            </a:pPr>
            <a:r>
              <a:rPr dirty="0"/>
              <a:t>Integral Field Spectroscopy </a:t>
            </a:r>
          </a:p>
          <a:p>
            <a:pPr defTabSz="553084">
              <a:defRPr sz="7504"/>
            </a:pPr>
            <a:r>
              <a:rPr dirty="0"/>
              <a:t>and Fixed Slits</a:t>
            </a:r>
          </a:p>
        </p:txBody>
      </p:sp>
      <p:sp>
        <p:nvSpPr>
          <p:cNvPr id="8" name="Nora Luetzgendorf, ESA-SOT Team">
            <a:extLst>
              <a:ext uri="{FF2B5EF4-FFF2-40B4-BE49-F238E27FC236}">
                <a16:creationId xmlns:a16="http://schemas.microsoft.com/office/drawing/2014/main" id="{9C949862-AA21-4F4B-B057-CBFEB00DA9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/>
              <a:t>Themiya Nanayakkara</a:t>
            </a:r>
            <a:endParaRPr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3FE18-6B38-B048-BE0E-686836EEE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585" y="12640121"/>
            <a:ext cx="7639912" cy="564257"/>
          </a:xfrm>
        </p:spPr>
        <p:txBody>
          <a:bodyPr/>
          <a:lstStyle/>
          <a:p>
            <a:r>
              <a:rPr lang="en-US" dirty="0"/>
              <a:t>JWST MASTER CLASS </a:t>
            </a:r>
            <a:r>
              <a:rPr lang="en-US"/>
              <a:t>MELBOURNE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0536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90" y="1596612"/>
            <a:ext cx="22496116" cy="1085968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49" name="NIRSpec: Disperse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NIRSpec</a:t>
            </a:r>
            <a:r>
              <a:rPr dirty="0"/>
              <a:t>: Dispersed</a:t>
            </a:r>
            <a:r>
              <a:rPr lang="en-AU" dirty="0"/>
              <a:t> </a:t>
            </a:r>
            <a:endParaRPr dirty="0"/>
          </a:p>
        </p:txBody>
      </p:sp>
      <p:sp>
        <p:nvSpPr>
          <p:cNvPr id="5" name="NIRSpec: Dispersed">
            <a:extLst>
              <a:ext uri="{FF2B5EF4-FFF2-40B4-BE49-F238E27FC236}">
                <a16:creationId xmlns:a16="http://schemas.microsoft.com/office/drawing/2014/main" id="{BFB797C4-AE61-7A4E-815B-A04A32C53122}"/>
              </a:ext>
            </a:extLst>
          </p:cNvPr>
          <p:cNvSpPr txBox="1">
            <a:spLocks/>
          </p:cNvSpPr>
          <p:nvPr/>
        </p:nvSpPr>
        <p:spPr>
          <a:xfrm>
            <a:off x="9138464" y="1519889"/>
            <a:ext cx="19309673" cy="15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accent1">
                    <a:lumOff val="-12591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2pPr>
            <a:lvl3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3pPr>
            <a:lvl4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4pPr>
            <a:lvl5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5pPr>
            <a:lvl6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6pPr>
            <a:lvl7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7pPr>
            <a:lvl8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8pPr>
            <a:lvl9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9pPr>
          </a:lstStyle>
          <a:p>
            <a:r>
              <a:rPr lang="en-AU" sz="4400" dirty="0"/>
              <a:t>Two detector arrays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2" name="NIRSpec: MSA Leak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MSA Leakage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560513" y="3334427"/>
            <a:ext cx="18997993" cy="9475862"/>
            <a:chOff x="0" y="0"/>
            <a:chExt cx="18997992" cy="9475861"/>
          </a:xfrm>
        </p:grpSpPr>
        <p:pic>
          <p:nvPicPr>
            <p:cNvPr id="153" name="Screen Shot 2016-08-04 at 2.55.14 PM.png" descr="Screen Shot 2016-08-04 at 2.55.14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997993" cy="9475862"/>
            </a:xfrm>
            <a:prstGeom prst="rect">
              <a:avLst/>
            </a:prstGeom>
            <a:ln w="635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</a:ln>
            <a:effectLst/>
          </p:spPr>
        </p:pic>
        <p:sp>
          <p:nvSpPr>
            <p:cNvPr id="154" name="Line"/>
            <p:cNvSpPr/>
            <p:nvPr/>
          </p:nvSpPr>
          <p:spPr>
            <a:xfrm>
              <a:off x="12031931" y="173254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5" name="Line"/>
            <p:cNvSpPr/>
            <p:nvPr/>
          </p:nvSpPr>
          <p:spPr>
            <a:xfrm flipH="1" flipV="1">
              <a:off x="12259947" y="2514856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6" name="Line"/>
            <p:cNvSpPr/>
            <p:nvPr/>
          </p:nvSpPr>
          <p:spPr>
            <a:xfrm flipH="1">
              <a:off x="16032974" y="1076655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7" name="Line"/>
            <p:cNvSpPr/>
            <p:nvPr/>
          </p:nvSpPr>
          <p:spPr>
            <a:xfrm flipV="1">
              <a:off x="11813715" y="3613108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8" name="Line"/>
            <p:cNvSpPr/>
            <p:nvPr/>
          </p:nvSpPr>
          <p:spPr>
            <a:xfrm flipV="1">
              <a:off x="13142246" y="8572956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>
              <a:off x="12079421" y="7754736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2" name="NIRSpec: Dispersed">
            <a:extLst>
              <a:ext uri="{FF2B5EF4-FFF2-40B4-BE49-F238E27FC236}">
                <a16:creationId xmlns:a16="http://schemas.microsoft.com/office/drawing/2014/main" id="{86C40344-73CD-2C4A-A6E9-EFD85C3BAEA3}"/>
              </a:ext>
            </a:extLst>
          </p:cNvPr>
          <p:cNvSpPr txBox="1">
            <a:spLocks/>
          </p:cNvSpPr>
          <p:nvPr/>
        </p:nvSpPr>
        <p:spPr>
          <a:xfrm>
            <a:off x="2537163" y="1811009"/>
            <a:ext cx="19309673" cy="15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accent1">
                    <a:lumOff val="-12591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2pPr>
            <a:lvl3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3pPr>
            <a:lvl4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4pPr>
            <a:lvl5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5pPr>
            <a:lvl6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6pPr>
            <a:lvl7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7pPr>
            <a:lvl8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8pPr>
            <a:lvl9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9pPr>
          </a:lstStyle>
          <a:p>
            <a:pPr algn="ctr"/>
            <a:r>
              <a:rPr lang="en-AU" sz="4400" dirty="0"/>
              <a:t>Light from the IFU is dispersed onto the detector across the same pixel region as spectra obtained in the MSA mode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67" name="NIRSpec: MSA Leak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MSA Leakage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1559910" y="2075259"/>
            <a:ext cx="19987488" cy="10254254"/>
            <a:chOff x="0" y="0"/>
            <a:chExt cx="19987487" cy="10254252"/>
          </a:xfrm>
        </p:grpSpPr>
        <p:pic>
          <p:nvPicPr>
            <p:cNvPr id="163" name="Screen Shot 2016-09-14 at 1.40.19 PM.png" descr="Screen Shot 2016-09-14 at 1.40.19 PM.png"/>
            <p:cNvPicPr>
              <a:picLocks noChangeAspect="1"/>
            </p:cNvPicPr>
            <p:nvPr/>
          </p:nvPicPr>
          <p:blipFill>
            <a:blip r:embed="rId2"/>
            <a:srcRect t="48" b="48"/>
            <a:stretch>
              <a:fillRect/>
            </a:stretch>
          </p:blipFill>
          <p:spPr>
            <a:xfrm>
              <a:off x="0" y="0"/>
              <a:ext cx="18999200" cy="9565353"/>
            </a:xfrm>
            <a:prstGeom prst="rect">
              <a:avLst/>
            </a:prstGeom>
            <a:ln w="635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</a:ln>
            <a:effectLst/>
          </p:spPr>
        </p:pic>
        <p:pic>
          <p:nvPicPr>
            <p:cNvPr id="16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264" y="6983835"/>
              <a:ext cx="4082224" cy="3270418"/>
            </a:xfrm>
            <a:prstGeom prst="rect">
              <a:avLst/>
            </a:prstGeom>
            <a:ln w="635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miter lim="400000"/>
            </a:ln>
            <a:effectLst/>
          </p:spPr>
        </p:pic>
        <p:sp>
          <p:nvSpPr>
            <p:cNvPr id="165" name="Line"/>
            <p:cNvSpPr/>
            <p:nvPr/>
          </p:nvSpPr>
          <p:spPr>
            <a:xfrm flipV="1">
              <a:off x="17946376" y="8880586"/>
              <a:ext cx="1" cy="1311937"/>
            </a:xfrm>
            <a:prstGeom prst="line">
              <a:avLst/>
            </a:prstGeom>
            <a:noFill/>
            <a:ln w="1016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 Shot 2016-08-04 at 3.04.09 PM.png" descr="Screen Shot 2016-08-04 at 3.04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56" y="2051654"/>
            <a:ext cx="18999201" cy="9612692"/>
          </a:xfrm>
          <a:prstGeom prst="rect">
            <a:avLst/>
          </a:prstGeom>
          <a:ln w="63500">
            <a:solidFill>
              <a:schemeClr val="accent2">
                <a:hueOff val="117482"/>
                <a:satOff val="11764"/>
                <a:lumOff val="17301"/>
              </a:schemeClr>
            </a:solidFill>
          </a:ln>
        </p:spPr>
      </p:pic>
      <p:sp>
        <p:nvSpPr>
          <p:cNvPr id="17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71" name="NIRSpec: MSA Leak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MSA Leakage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Table"/>
          <p:cNvGraphicFramePr/>
          <p:nvPr>
            <p:extLst>
              <p:ext uri="{D42A27DB-BD31-4B8C-83A1-F6EECF244321}">
                <p14:modId xmlns:p14="http://schemas.microsoft.com/office/powerpoint/2010/main" val="3432729820"/>
              </p:ext>
            </p:extLst>
          </p:nvPr>
        </p:nvGraphicFramePr>
        <p:xfrm>
          <a:off x="1216469" y="2636490"/>
          <a:ext cx="20024989" cy="10203210"/>
        </p:xfrm>
        <a:graphic>
          <a:graphicData uri="http://schemas.openxmlformats.org/drawingml/2006/table">
            <a:tbl>
              <a:tblPr firstCol="1" bandRow="1">
                <a:tableStyleId>{EEE7283C-3CF3-47DC-8721-378D4A62B228}</a:tableStyleId>
              </a:tblPr>
              <a:tblGrid>
                <a:gridCol w="5151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3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506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Concept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r>
                        <a:t>Advanced Image Slicer Module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30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Number of Slices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r>
                        <a:t>30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06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Field of View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r>
                        <a:t>3’’ x 3’’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924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Slice Size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r>
                        <a:t>0.1’’ x 0.1’’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675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Configurations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75" name="MIRI: MRS Overview"/>
          <p:cNvSpPr txBox="1">
            <a:spLocks noGrp="1"/>
          </p:cNvSpPr>
          <p:nvPr>
            <p:ph type="title"/>
          </p:nvPr>
        </p:nvSpPr>
        <p:spPr>
          <a:xfrm>
            <a:off x="1216469" y="710964"/>
            <a:ext cx="23135167" cy="15870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MIRI: MRS</a:t>
            </a:r>
            <a:r>
              <a:rPr lang="en-AU" dirty="0"/>
              <a:t> (Medium Resolution Spectroscopy)</a:t>
            </a:r>
            <a:r>
              <a:rPr dirty="0"/>
              <a:t> Overview</a:t>
            </a:r>
          </a:p>
        </p:txBody>
      </p:sp>
      <p:sp>
        <p:nvSpPr>
          <p:cNvPr id="176" name="Rectangle"/>
          <p:cNvSpPr/>
          <p:nvPr/>
        </p:nvSpPr>
        <p:spPr>
          <a:xfrm>
            <a:off x="6526165" y="8928310"/>
            <a:ext cx="1780112" cy="24622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13834794" y="2634887"/>
            <a:ext cx="7406663" cy="6005844"/>
          </a:xfrm>
          <a:prstGeom prst="rect">
            <a:avLst/>
          </a:prstGeom>
          <a:solidFill>
            <a:srgbClr val="FFFFFF"/>
          </a:solidFill>
          <a:ln w="12700">
            <a:solidFill>
              <a:srgbClr val="E9E9E8"/>
            </a:solidFill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aphicFrame>
        <p:nvGraphicFramePr>
          <p:cNvPr id="178" name="Table"/>
          <p:cNvGraphicFramePr/>
          <p:nvPr>
            <p:extLst>
              <p:ext uri="{D42A27DB-BD31-4B8C-83A1-F6EECF244321}">
                <p14:modId xmlns:p14="http://schemas.microsoft.com/office/powerpoint/2010/main" val="270208741"/>
              </p:ext>
            </p:extLst>
          </p:nvPr>
        </p:nvGraphicFramePr>
        <p:xfrm>
          <a:off x="6384759" y="3928737"/>
          <a:ext cx="7450036" cy="471199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1862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61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Verdana"/>
                        </a:rPr>
                        <a:t>CH1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Verdana"/>
                        </a:rPr>
                        <a:t>CH2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Verdana"/>
                        </a:rPr>
                        <a:t>CH3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Verdana"/>
                        </a:rPr>
                        <a:t>CH4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31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16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12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045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3.3” × 3.7”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 4.2” × 4.8”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5.6” × 6.2”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7.2” × 7.9”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460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0.176”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0.277”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0.387”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0.645”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9" name="miri_ifu.png" descr="miri_if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561" y="3438953"/>
            <a:ext cx="6079130" cy="4545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ratings_cover_MIRI_masterclass.png" descr="gratings_cover_MIRI_masterc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46" y="9130971"/>
            <a:ext cx="13029943" cy="33936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68A04B-7F0A-414A-9E7D-6D4354D05765}"/>
              </a:ext>
            </a:extLst>
          </p:cNvPr>
          <p:cNvSpPr/>
          <p:nvPr/>
        </p:nvSpPr>
        <p:spPr>
          <a:xfrm>
            <a:off x="12192000" y="12251812"/>
            <a:ext cx="1219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SzPct val="125000"/>
            </a:pPr>
            <a:r>
              <a:rPr lang="en-AU" sz="4000" dirty="0"/>
              <a:t>four channels (four different IFU) to keep a constant ratio of PSF size to slice size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85" name="MIRI: MRS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MIRI: MRS Overview</a:t>
            </a:r>
          </a:p>
        </p:txBody>
      </p:sp>
      <p:graphicFrame>
        <p:nvGraphicFramePr>
          <p:cNvPr id="186" name="Table"/>
          <p:cNvGraphicFramePr/>
          <p:nvPr/>
        </p:nvGraphicFramePr>
        <p:xfrm>
          <a:off x="3835400" y="1886644"/>
          <a:ext cx="16421959" cy="929877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242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8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3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6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7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5290"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Channel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59BAD1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Band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Nr. slices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2100" b="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r>
                        <a:t>Wavelength Range [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μ</a:t>
                      </a:r>
                      <a:r>
                        <a:t>m]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Spectral Resolution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FoV [arcsec]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59BAD1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290">
                <a:tc rowSpan="3"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</a:t>
                      </a:r>
                    </a:p>
                  </a:txBody>
                  <a:tcPr marL="63500" marR="63500" marT="0" marB="0" anchor="ctr" horzOverflow="overflow">
                    <a:lnL w="0"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4.88 - 5.77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3.46 x 3.72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21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5.64 - 6.67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~3500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3.46 x 3.72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6.50 - 7.70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3.41 x 3.72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290">
                <a:tc rowSpan="3"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</a:t>
                      </a:r>
                    </a:p>
                  </a:txBody>
                  <a:tcPr marL="63500" marR="63500" marT="0" marB="0" anchor="ctr" horzOverflow="overflow">
                    <a:lnL w="0"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7.47 - 8.83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4.16 x 4.76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8.63 - 10.19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~3000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4.16 x 4.76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9.96 - 11.77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4.12 x 4.76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5290">
                <a:tc rowSpan="3"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</a:t>
                      </a:r>
                    </a:p>
                  </a:txBody>
                  <a:tcPr marL="63500" marR="63500" marT="0" marB="0" anchor="ctr" horzOverflow="overflow">
                    <a:lnL w="0"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11.49 - 13.55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6.00 x 6.24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13.28 - 15.66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~2600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5.96 x 6.24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15.34 - 18.09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5.91 x 6.24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5290">
                <a:tc rowSpan="3"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4</a:t>
                      </a:r>
                    </a:p>
                  </a:txBody>
                  <a:tcPr marL="63500" marR="63500" marT="0" marB="0" anchor="ctr" horzOverflow="overflow">
                    <a:lnL w="0"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17.60 - 21.00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7.14 x 7.87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20.51 - 24.48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~1600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7.06 x 7.87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23.92 - 28.55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6.99 x 7.87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7" name="IFUSHORT"/>
          <p:cNvSpPr txBox="1"/>
          <p:nvPr/>
        </p:nvSpPr>
        <p:spPr>
          <a:xfrm rot="16200000">
            <a:off x="1873016" y="4146317"/>
            <a:ext cx="26075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3">
                    <a:satOff val="51310"/>
                    <a:lumOff val="1572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IFUSHORT</a:t>
            </a:r>
          </a:p>
        </p:txBody>
      </p:sp>
      <p:sp>
        <p:nvSpPr>
          <p:cNvPr id="188" name="IFULONG"/>
          <p:cNvSpPr txBox="1"/>
          <p:nvPr/>
        </p:nvSpPr>
        <p:spPr>
          <a:xfrm rot="16200000">
            <a:off x="1976648" y="8563874"/>
            <a:ext cx="24003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satOff val="4810"/>
                    <a:lumOff val="21155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IFULONG</a:t>
            </a:r>
          </a:p>
        </p:txBody>
      </p:sp>
      <p:sp>
        <p:nvSpPr>
          <p:cNvPr id="189" name="3 exposures needed to obtain an entire spectra"/>
          <p:cNvSpPr txBox="1"/>
          <p:nvPr/>
        </p:nvSpPr>
        <p:spPr>
          <a:xfrm>
            <a:off x="5694121" y="11542662"/>
            <a:ext cx="1299575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 exposures needed to obtain an entire spectra</a:t>
            </a:r>
          </a:p>
        </p:txBody>
      </p:sp>
      <p:sp>
        <p:nvSpPr>
          <p:cNvPr id="190" name="Arrow"/>
          <p:cNvSpPr/>
          <p:nvPr/>
        </p:nvSpPr>
        <p:spPr>
          <a:xfrm>
            <a:off x="3835400" y="11542662"/>
            <a:ext cx="1270000" cy="939801"/>
          </a:xfrm>
          <a:prstGeom prst="rightArrow">
            <a:avLst>
              <a:gd name="adj1" fmla="val 32000"/>
              <a:gd name="adj2" fmla="val 86486"/>
            </a:avLst>
          </a:prstGeom>
          <a:solidFill>
            <a:schemeClr val="accent1">
              <a:lumOff val="-1259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85" name="MIRI: MRS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MIRI: MRS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852D24-C52C-C04F-BC4B-9B2B9411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29" y="3552825"/>
            <a:ext cx="22790224" cy="81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480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3" name="MIRI MRS: Disperse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MRS: Dispersed</a:t>
            </a:r>
          </a:p>
        </p:txBody>
      </p:sp>
      <p:pic>
        <p:nvPicPr>
          <p:cNvPr id="194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97" y="3348335"/>
            <a:ext cx="8699501" cy="789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1.png" descr="Picture1.png"/>
          <p:cNvPicPr>
            <a:picLocks noChangeAspect="1"/>
          </p:cNvPicPr>
          <p:nvPr/>
        </p:nvPicPr>
        <p:blipFill>
          <a:blip r:embed="rId4"/>
          <a:srcRect b="2018"/>
          <a:stretch>
            <a:fillRect/>
          </a:stretch>
        </p:blipFill>
        <p:spPr>
          <a:xfrm>
            <a:off x="12466373" y="3240385"/>
            <a:ext cx="8699501" cy="795145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HANNEL 1 &amp; 2"/>
          <p:cNvSpPr txBox="1"/>
          <p:nvPr/>
        </p:nvSpPr>
        <p:spPr>
          <a:xfrm>
            <a:off x="3506524" y="2366201"/>
            <a:ext cx="463204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CHANNEL 1 &amp; 2</a:t>
            </a:r>
          </a:p>
        </p:txBody>
      </p:sp>
      <p:sp>
        <p:nvSpPr>
          <p:cNvPr id="197" name="CHANNEL 4 &amp; 3"/>
          <p:cNvSpPr txBox="1"/>
          <p:nvPr/>
        </p:nvSpPr>
        <p:spPr>
          <a:xfrm>
            <a:off x="14500100" y="2366201"/>
            <a:ext cx="463204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CHANNEL 4 &amp; 3</a:t>
            </a:r>
          </a:p>
        </p:txBody>
      </p:sp>
      <p:sp>
        <p:nvSpPr>
          <p:cNvPr id="198" name="IFUSHORT"/>
          <p:cNvSpPr txBox="1"/>
          <p:nvPr/>
        </p:nvSpPr>
        <p:spPr>
          <a:xfrm>
            <a:off x="4548483" y="11410718"/>
            <a:ext cx="26075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3">
                    <a:satOff val="51310"/>
                    <a:lumOff val="1572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IFUSHORT</a:t>
            </a:r>
          </a:p>
        </p:txBody>
      </p:sp>
      <p:sp>
        <p:nvSpPr>
          <p:cNvPr id="199" name="IFULONG"/>
          <p:cNvSpPr txBox="1"/>
          <p:nvPr/>
        </p:nvSpPr>
        <p:spPr>
          <a:xfrm>
            <a:off x="15542059" y="11410718"/>
            <a:ext cx="24003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satOff val="4810"/>
                    <a:lumOff val="21155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IFULONG</a:t>
            </a:r>
          </a:p>
        </p:txBody>
      </p:sp>
      <p:sp>
        <p:nvSpPr>
          <p:cNvPr id="200" name="6.7"/>
          <p:cNvSpPr txBox="1"/>
          <p:nvPr/>
        </p:nvSpPr>
        <p:spPr>
          <a:xfrm>
            <a:off x="1475083" y="2480501"/>
            <a:ext cx="7321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6.7</a:t>
            </a:r>
          </a:p>
        </p:txBody>
      </p:sp>
      <p:sp>
        <p:nvSpPr>
          <p:cNvPr id="201" name="5.6"/>
          <p:cNvSpPr txBox="1"/>
          <p:nvPr/>
        </p:nvSpPr>
        <p:spPr>
          <a:xfrm>
            <a:off x="1475083" y="11455168"/>
            <a:ext cx="7321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5.6</a:t>
            </a:r>
          </a:p>
        </p:txBody>
      </p:sp>
      <p:sp>
        <p:nvSpPr>
          <p:cNvPr id="202" name="10.2"/>
          <p:cNvSpPr txBox="1"/>
          <p:nvPr/>
        </p:nvSpPr>
        <p:spPr>
          <a:xfrm>
            <a:off x="9645416" y="2474151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10.2</a:t>
            </a:r>
          </a:p>
        </p:txBody>
      </p:sp>
      <p:sp>
        <p:nvSpPr>
          <p:cNvPr id="203" name="8.6"/>
          <p:cNvSpPr txBox="1"/>
          <p:nvPr/>
        </p:nvSpPr>
        <p:spPr>
          <a:xfrm>
            <a:off x="9768988" y="11410718"/>
            <a:ext cx="7321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8.6</a:t>
            </a:r>
          </a:p>
        </p:txBody>
      </p:sp>
      <p:sp>
        <p:nvSpPr>
          <p:cNvPr id="204" name="20.5"/>
          <p:cNvSpPr txBox="1"/>
          <p:nvPr/>
        </p:nvSpPr>
        <p:spPr>
          <a:xfrm>
            <a:off x="12125641" y="2480501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20.5</a:t>
            </a:r>
          </a:p>
        </p:txBody>
      </p:sp>
      <p:sp>
        <p:nvSpPr>
          <p:cNvPr id="205" name="24.5"/>
          <p:cNvSpPr txBox="1"/>
          <p:nvPr/>
        </p:nvSpPr>
        <p:spPr>
          <a:xfrm>
            <a:off x="12125641" y="11455168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24.5</a:t>
            </a:r>
          </a:p>
        </p:txBody>
      </p:sp>
      <p:sp>
        <p:nvSpPr>
          <p:cNvPr id="206" name="15.7"/>
          <p:cNvSpPr txBox="1"/>
          <p:nvPr/>
        </p:nvSpPr>
        <p:spPr>
          <a:xfrm>
            <a:off x="20719307" y="11410718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15.7</a:t>
            </a:r>
          </a:p>
        </p:txBody>
      </p:sp>
      <p:sp>
        <p:nvSpPr>
          <p:cNvPr id="207" name="13.3"/>
          <p:cNvSpPr txBox="1"/>
          <p:nvPr/>
        </p:nvSpPr>
        <p:spPr>
          <a:xfrm>
            <a:off x="20527308" y="2480501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13.3</a:t>
            </a:r>
          </a:p>
        </p:txBody>
      </p:sp>
      <p:sp>
        <p:nvSpPr>
          <p:cNvPr id="208" name="Line"/>
          <p:cNvSpPr/>
          <p:nvPr/>
        </p:nvSpPr>
        <p:spPr>
          <a:xfrm flipV="1">
            <a:off x="10426872" y="3375275"/>
            <a:ext cx="1" cy="7845520"/>
          </a:xfrm>
          <a:prstGeom prst="line">
            <a:avLst/>
          </a:prstGeom>
          <a:ln w="50800">
            <a:solidFill>
              <a:schemeClr val="accent3">
                <a:satOff val="51310"/>
                <a:lumOff val="15720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 flipH="1">
            <a:off x="12191999" y="3375276"/>
            <a:ext cx="1" cy="7845519"/>
          </a:xfrm>
          <a:prstGeom prst="line">
            <a:avLst/>
          </a:prstGeom>
          <a:ln w="50800">
            <a:solidFill>
              <a:schemeClr val="accent1">
                <a:satOff val="4810"/>
                <a:lumOff val="2115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14" name="MIRI MRS: Sensi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MRS: Sensitivity</a:t>
            </a:r>
          </a:p>
        </p:txBody>
      </p:sp>
      <p:pic>
        <p:nvPicPr>
          <p:cNvPr id="215" name="bokeh_plot-6.png" descr="bokeh_plot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2859285"/>
            <a:ext cx="18568723" cy="928436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DISCLAIMER: Data taken from https://jist.stsci.edu/jist, will likely change with new ETC release"/>
          <p:cNvSpPr/>
          <p:nvPr/>
        </p:nvSpPr>
        <p:spPr>
          <a:xfrm>
            <a:off x="1248833" y="12141200"/>
            <a:ext cx="18568722" cy="581819"/>
          </a:xfrm>
          <a:prstGeom prst="rect">
            <a:avLst/>
          </a:prstGeom>
          <a:solidFill>
            <a:schemeClr val="accent2">
              <a:lumOff val="-667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DISCLAIMER</a:t>
            </a:r>
            <a:r>
              <a:t>: Data taken from </a:t>
            </a:r>
            <a:r>
              <a:rPr u="sng">
                <a:hlinkClick r:id="rId3"/>
              </a:rPr>
              <a:t>https://jist.stsci.edu/jist</a:t>
            </a:r>
            <a:r>
              <a:t>, will likely change with new ETC release</a:t>
            </a:r>
          </a:p>
        </p:txBody>
      </p:sp>
      <p:sp>
        <p:nvSpPr>
          <p:cNvPr id="217" name="PS, 18 ABmag, 300s"/>
          <p:cNvSpPr txBox="1"/>
          <p:nvPr/>
        </p:nvSpPr>
        <p:spPr>
          <a:xfrm>
            <a:off x="1248833" y="2046816"/>
            <a:ext cx="46984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PS, 18 ABmag, 300s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ine"/>
          <p:cNvSpPr/>
          <p:nvPr/>
        </p:nvSpPr>
        <p:spPr>
          <a:xfrm>
            <a:off x="11912567" y="2707944"/>
            <a:ext cx="8250072" cy="1053539"/>
          </a:xfrm>
          <a:prstGeom prst="line">
            <a:avLst/>
          </a:prstGeom>
          <a:ln w="25400">
            <a:solidFill>
              <a:schemeClr val="accent5">
                <a:lumOff val="34579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Line"/>
          <p:cNvSpPr/>
          <p:nvPr/>
        </p:nvSpPr>
        <p:spPr>
          <a:xfrm>
            <a:off x="11483115" y="3470175"/>
            <a:ext cx="4500728" cy="6248837"/>
          </a:xfrm>
          <a:prstGeom prst="line">
            <a:avLst/>
          </a:prstGeom>
          <a:ln w="25400">
            <a:solidFill>
              <a:schemeClr val="accent5">
                <a:lumOff val="34579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22" name="MIRI: Hardwa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MIRI: Hardware</a:t>
            </a:r>
          </a:p>
        </p:txBody>
      </p:sp>
      <p:pic>
        <p:nvPicPr>
          <p:cNvPr id="223" name="miri_ifu.png" descr="miri_ifu.png"/>
          <p:cNvPicPr>
            <a:picLocks noChangeAspect="1"/>
          </p:cNvPicPr>
          <p:nvPr/>
        </p:nvPicPr>
        <p:blipFill>
          <a:blip r:embed="rId2"/>
          <a:srcRect l="21361"/>
          <a:stretch>
            <a:fillRect/>
          </a:stretch>
        </p:blipFill>
        <p:spPr>
          <a:xfrm>
            <a:off x="14504649" y="3637359"/>
            <a:ext cx="6774179" cy="6441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miri_fov_masterclass.png" descr="miri_fov_mastercla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52" y="2115839"/>
            <a:ext cx="9449227" cy="9484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ntegral Field Spectroscop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17482"/>
                    <a:satOff val="19585"/>
                    <a:lumOff val="29146"/>
                  </a:schemeClr>
                </a:solidFill>
              </a:defRPr>
            </a:lvl1pPr>
          </a:lstStyle>
          <a:p>
            <a:r>
              <a:t>Integral Field Spectroscopy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27" name="MIRI: Hardwa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MIRI: Hardware</a:t>
            </a:r>
          </a:p>
        </p:txBody>
      </p:sp>
      <p:pic>
        <p:nvPicPr>
          <p:cNvPr id="228" name="Picture1.png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08" y="2584251"/>
            <a:ext cx="8509001" cy="628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351" y="7002462"/>
            <a:ext cx="11511069" cy="507267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licer"/>
          <p:cNvSpPr txBox="1"/>
          <p:nvPr/>
        </p:nvSpPr>
        <p:spPr>
          <a:xfrm>
            <a:off x="3202618" y="8885766"/>
            <a:ext cx="15809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Slicer</a:t>
            </a:r>
          </a:p>
        </p:txBody>
      </p:sp>
      <p:sp>
        <p:nvSpPr>
          <p:cNvPr id="231" name="Exit Slits"/>
          <p:cNvSpPr txBox="1"/>
          <p:nvPr/>
        </p:nvSpPr>
        <p:spPr>
          <a:xfrm>
            <a:off x="11965618" y="6167966"/>
            <a:ext cx="238140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Exit Slits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ixed Sli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17482"/>
                    <a:satOff val="19585"/>
                    <a:lumOff val="29146"/>
                  </a:schemeClr>
                </a:solidFill>
              </a:defRPr>
            </a:lvl1pPr>
          </a:lstStyle>
          <a:p>
            <a:r>
              <a:t>Fixed Slits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36" name="The FS of MIRI and NIRSpe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FS of MIRI and NIRSpec</a:t>
            </a:r>
          </a:p>
        </p:txBody>
      </p:sp>
      <p:pic>
        <p:nvPicPr>
          <p:cNvPr id="237" name="miri_fov_masterclass.png" descr="miri_fov_mastercl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34" y="3511756"/>
            <a:ext cx="8362148" cy="8393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FU_aperture_masterclas_noifu.png" descr="IFU_aperture_masterclas_noif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347" y="3320326"/>
            <a:ext cx="10736722" cy="938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41" name="Six gratings and one prism available as dispersers (full wavelength range)"/>
          <p:cNvSpPr>
            <a:spLocks noGrp="1"/>
          </p:cNvSpPr>
          <p:nvPr>
            <p:ph type="body" idx="1"/>
          </p:nvPr>
        </p:nvSpPr>
        <p:spPr>
          <a:xfrm>
            <a:off x="3286297" y="6424102"/>
            <a:ext cx="9338957" cy="2048325"/>
          </a:xfrm>
          <a:prstGeom prst="rect">
            <a:avLst/>
          </a:prstGeom>
        </p:spPr>
        <p:txBody>
          <a:bodyPr>
            <a:normAutofit/>
          </a:bodyPr>
          <a:lstStyle>
            <a:lvl1pPr marL="762000" indent="-762000">
              <a:buChar char="➡"/>
            </a:lvl1pPr>
          </a:lstStyle>
          <a:p>
            <a:pPr marL="0" indent="0">
              <a:buNone/>
            </a:pPr>
            <a:r>
              <a:rPr sz="4400" dirty="0"/>
              <a:t>Six gratings and one prism available as dispersers (full wavelength range)</a:t>
            </a:r>
          </a:p>
        </p:txBody>
      </p:sp>
      <p:sp>
        <p:nvSpPr>
          <p:cNvPr id="242" name="NIRSpec FS Basics and Desig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FS Basics and Design</a:t>
            </a:r>
          </a:p>
        </p:txBody>
      </p:sp>
      <p:graphicFrame>
        <p:nvGraphicFramePr>
          <p:cNvPr id="243" name="Table"/>
          <p:cNvGraphicFramePr/>
          <p:nvPr/>
        </p:nvGraphicFramePr>
        <p:xfrm>
          <a:off x="1248833" y="2209800"/>
          <a:ext cx="12375493" cy="3905209"/>
        </p:xfrm>
        <a:graphic>
          <a:graphicData uri="http://schemas.openxmlformats.org/drawingml/2006/table">
            <a:tbl>
              <a:tblPr firstCol="1">
                <a:tableStyleId>{33BA23B1-9221-436E-865A-0063620EA4FD}</a:tableStyleId>
              </a:tblPr>
              <a:tblGrid>
                <a:gridCol w="316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299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5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FIXED SLIT SPECTROSCOPY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Single (compact) object (high contrast)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0.2’’ x 3.2’’ slits (3)
0.4’’ x 3.65’’ slit
1.6” x 1.6” aperture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99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5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BRIGHT OBJECT TIME SERIES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e.g. Transit/eclipse spectroscopy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1.6’’ x 1.6’’ aperture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4" name="gratings_cover_masterclass.png" descr="gratings_cover_mastercl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98" y="8059576"/>
            <a:ext cx="12375496" cy="330598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5390245" y="5025228"/>
            <a:ext cx="128842" cy="1151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22312875" y="3698391"/>
            <a:ext cx="128842" cy="1151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 rot="31566">
            <a:off x="19816872" y="6352423"/>
            <a:ext cx="207517" cy="13628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 rot="76102">
            <a:off x="20569905" y="8140416"/>
            <a:ext cx="577862" cy="5814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49" name="S200A1"/>
          <p:cNvSpPr txBox="1"/>
          <p:nvPr/>
        </p:nvSpPr>
        <p:spPr>
          <a:xfrm rot="16200000">
            <a:off x="21493323" y="4001255"/>
            <a:ext cx="1251843" cy="54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914400">
              <a:spcBef>
                <a:spcPts val="0"/>
              </a:spcBef>
              <a:defRPr sz="2600">
                <a:solidFill>
                  <a:schemeClr val="accent1"/>
                </a:solidFill>
              </a:defRPr>
            </a:lvl1pPr>
          </a:lstStyle>
          <a:p>
            <a:r>
              <a:rPr dirty="0"/>
              <a:t>S200A1</a:t>
            </a:r>
          </a:p>
        </p:txBody>
      </p:sp>
      <p:sp>
        <p:nvSpPr>
          <p:cNvPr id="250" name="S200A2"/>
          <p:cNvSpPr txBox="1"/>
          <p:nvPr/>
        </p:nvSpPr>
        <p:spPr>
          <a:xfrm rot="16200000">
            <a:off x="14541848" y="5328092"/>
            <a:ext cx="1251843" cy="54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914400">
              <a:spcBef>
                <a:spcPts val="0"/>
              </a:spcBef>
              <a:defRPr sz="2600">
                <a:solidFill>
                  <a:schemeClr val="accent1"/>
                </a:solidFill>
              </a:defRPr>
            </a:lvl1pPr>
          </a:lstStyle>
          <a:p>
            <a:r>
              <a:t>S200A2</a:t>
            </a:r>
          </a:p>
        </p:txBody>
      </p:sp>
      <p:sp>
        <p:nvSpPr>
          <p:cNvPr id="251" name="S400A1"/>
          <p:cNvSpPr txBox="1"/>
          <p:nvPr/>
        </p:nvSpPr>
        <p:spPr>
          <a:xfrm rot="16200000">
            <a:off x="18926181" y="6760983"/>
            <a:ext cx="1251843" cy="54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914400">
              <a:spcBef>
                <a:spcPts val="0"/>
              </a:spcBef>
              <a:defRPr sz="2600">
                <a:solidFill>
                  <a:schemeClr val="accent1"/>
                </a:solidFill>
              </a:defRPr>
            </a:lvl1pPr>
          </a:lstStyle>
          <a:p>
            <a:r>
              <a:rPr dirty="0"/>
              <a:t>S400A1</a:t>
            </a:r>
          </a:p>
        </p:txBody>
      </p:sp>
      <p:sp>
        <p:nvSpPr>
          <p:cNvPr id="252" name="S1600A"/>
          <p:cNvSpPr txBox="1"/>
          <p:nvPr/>
        </p:nvSpPr>
        <p:spPr>
          <a:xfrm rot="16200000">
            <a:off x="19653634" y="7857813"/>
            <a:ext cx="1412217" cy="54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914400">
              <a:spcBef>
                <a:spcPts val="0"/>
              </a:spcBef>
              <a:defRPr sz="2600">
                <a:solidFill>
                  <a:schemeClr val="accent1"/>
                </a:solidFill>
              </a:defRPr>
            </a:lvl1pPr>
          </a:lstStyle>
          <a:p>
            <a:r>
              <a:t>S1600A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6203DB6-A70D-1440-B8EF-DAD0E94607EE}"/>
              </a:ext>
            </a:extLst>
          </p:cNvPr>
          <p:cNvSpPr/>
          <p:nvPr/>
        </p:nvSpPr>
        <p:spPr>
          <a:xfrm>
            <a:off x="1213338" y="6433360"/>
            <a:ext cx="1437671" cy="842830"/>
          </a:xfrm>
          <a:prstGeom prst="rightArrow">
            <a:avLst/>
          </a:prstGeom>
          <a:solidFill>
            <a:schemeClr val="accent1">
              <a:lumOff val="-125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FD623-9D80-BE48-88A3-C318F20EDEF8}"/>
              </a:ext>
            </a:extLst>
          </p:cNvPr>
          <p:cNvSpPr/>
          <p:nvPr/>
        </p:nvSpPr>
        <p:spPr>
          <a:xfrm>
            <a:off x="14431682" y="9369719"/>
            <a:ext cx="96951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  <a:latin typeface="Lato"/>
              </a:rPr>
              <a:t>NIRSpec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  <a:latin typeface="Lato"/>
              </a:rPr>
              <a:t> FS are designed for high contrast spectroscopy  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e.g. required for spectroscopic observations of transiting extra-solar planets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5" name="NIRSpec FS Basics and Desig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FS Basics and Design</a:t>
            </a:r>
          </a:p>
        </p:txBody>
      </p:sp>
      <p:pic>
        <p:nvPicPr>
          <p:cNvPr id="256" name="Picture1.png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80" y="2495550"/>
            <a:ext cx="8750301" cy="8724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206" y="2482850"/>
            <a:ext cx="8750301" cy="87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Rectangle"/>
          <p:cNvSpPr/>
          <p:nvPr/>
        </p:nvSpPr>
        <p:spPr>
          <a:xfrm>
            <a:off x="4145888" y="6231466"/>
            <a:ext cx="16388491" cy="1270001"/>
          </a:xfrm>
          <a:prstGeom prst="rect">
            <a:avLst/>
          </a:prstGeom>
          <a:ln w="25400">
            <a:solidFill>
              <a:schemeClr val="accent2">
                <a:hueOff val="117482"/>
                <a:satOff val="11764"/>
                <a:lumOff val="1730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Fixed Slit Spectra"/>
          <p:cNvSpPr txBox="1"/>
          <p:nvPr/>
        </p:nvSpPr>
        <p:spPr>
          <a:xfrm>
            <a:off x="6944884" y="7543800"/>
            <a:ext cx="415337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chemeClr val="accent2">
                    <a:lumOff val="10634"/>
                  </a:schemeClr>
                </a:solidFill>
              </a:defRPr>
            </a:lvl1pPr>
          </a:lstStyle>
          <a:p>
            <a:r>
              <a:t>Fixed Slit Spectra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62" name="The S200 and S400A1 slits have width variations of up to 20% (P-V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S200 and S400A1 slits have width variations of up to 20% (P-V)</a:t>
            </a:r>
          </a:p>
          <a:p>
            <a:r>
              <a:t>Expected to mostly flat field out</a:t>
            </a:r>
          </a:p>
          <a:p>
            <a:r>
              <a:t>Nodding positions are defined to avoid the narrower slit regions (valleys) where possible</a:t>
            </a:r>
          </a:p>
          <a:p>
            <a:r>
              <a:t>Slit losses (for point sources) will be calibrated at the defined nod/dither positions</a:t>
            </a:r>
          </a:p>
        </p:txBody>
      </p:sp>
      <p:sp>
        <p:nvSpPr>
          <p:cNvPr id="263" name="NIRSpec FS “stripy-ness”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FS “stripy-ness”</a:t>
            </a:r>
          </a:p>
        </p:txBody>
      </p:sp>
      <p:pic>
        <p:nvPicPr>
          <p:cNvPr id="264" name="Picture1.png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281" y="7724130"/>
            <a:ext cx="7378293" cy="447407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Line"/>
          <p:cNvSpPr/>
          <p:nvPr/>
        </p:nvSpPr>
        <p:spPr>
          <a:xfrm flipV="1">
            <a:off x="12685100" y="8298457"/>
            <a:ext cx="3739870" cy="314756"/>
          </a:xfrm>
          <a:prstGeom prst="line">
            <a:avLst/>
          </a:prstGeom>
          <a:ln w="25400">
            <a:solidFill>
              <a:schemeClr val="accent5">
                <a:lumOff val="13067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12685100" y="9265145"/>
            <a:ext cx="3739870" cy="2119066"/>
          </a:xfrm>
          <a:prstGeom prst="line">
            <a:avLst/>
          </a:prstGeom>
          <a:ln w="25400">
            <a:solidFill>
              <a:schemeClr val="accent5">
                <a:lumOff val="13067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31" y="8418115"/>
            <a:ext cx="109474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70" name="NIRSpec FS: Sensi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FS: Sensitivity</a:t>
            </a:r>
          </a:p>
        </p:txBody>
      </p:sp>
      <p:pic>
        <p:nvPicPr>
          <p:cNvPr id="271" name="bokeh_plot-7.png" descr="bokeh_plot-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2859285"/>
            <a:ext cx="18568723" cy="928436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DISCLAIMER: Data taken from https://jist.stsci.edu/jist, will likely change with new ETC release"/>
          <p:cNvSpPr/>
          <p:nvPr/>
        </p:nvSpPr>
        <p:spPr>
          <a:xfrm>
            <a:off x="1248833" y="12141200"/>
            <a:ext cx="18568722" cy="581819"/>
          </a:xfrm>
          <a:prstGeom prst="rect">
            <a:avLst/>
          </a:prstGeom>
          <a:solidFill>
            <a:schemeClr val="accent2">
              <a:lumOff val="-667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DISCLAIMER</a:t>
            </a:r>
            <a:r>
              <a:t>: Data taken from </a:t>
            </a:r>
            <a:r>
              <a:rPr u="sng">
                <a:hlinkClick r:id="rId3"/>
              </a:rPr>
              <a:t>https://jist.stsci.edu/jist</a:t>
            </a:r>
            <a:r>
              <a:t>, will likely change with new ETC release</a:t>
            </a:r>
          </a:p>
        </p:txBody>
      </p:sp>
      <p:sp>
        <p:nvSpPr>
          <p:cNvPr id="273" name="PS, 18 ABmag, 300s"/>
          <p:cNvSpPr txBox="1"/>
          <p:nvPr/>
        </p:nvSpPr>
        <p:spPr>
          <a:xfrm>
            <a:off x="1248833" y="2046816"/>
            <a:ext cx="46984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PS, 18 ABmag, 300s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76" name="R ~ 100 spectroscopy of compact source from 5-12 µm (~40 to 160 over the 5-10 µm range)…"/>
          <p:cNvSpPr>
            <a:spLocks noGrp="1"/>
          </p:cNvSpPr>
          <p:nvPr>
            <p:ph type="body" idx="1"/>
          </p:nvPr>
        </p:nvSpPr>
        <p:spPr>
          <a:xfrm>
            <a:off x="1248833" y="3400647"/>
            <a:ext cx="10683992" cy="8188842"/>
          </a:xfrm>
          <a:prstGeom prst="rect">
            <a:avLst/>
          </a:prstGeom>
        </p:spPr>
        <p:txBody>
          <a:bodyPr/>
          <a:lstStyle/>
          <a:p>
            <a:r>
              <a:rPr dirty="0"/>
              <a:t>R ~ 100 spectroscopy of compact source from 5-12 µm (~40 to 160 over the 5-10 µm range)</a:t>
            </a:r>
          </a:p>
          <a:p>
            <a:r>
              <a:rPr dirty="0"/>
              <a:t>Can be operated </a:t>
            </a:r>
            <a:r>
              <a:rPr dirty="0" err="1"/>
              <a:t>slitted</a:t>
            </a:r>
            <a:r>
              <a:rPr dirty="0"/>
              <a:t> (4.7 x 0.52’’) or </a:t>
            </a:r>
            <a:r>
              <a:rPr dirty="0" err="1"/>
              <a:t>slitless</a:t>
            </a:r>
            <a:r>
              <a:rPr dirty="0"/>
              <a:t> mode</a:t>
            </a:r>
          </a:p>
          <a:p>
            <a:r>
              <a:rPr dirty="0"/>
              <a:t>Shares focal plane with imager &amp; coronagraph modes</a:t>
            </a:r>
          </a:p>
          <a:p>
            <a:r>
              <a:rPr dirty="0"/>
              <a:t>Dispersion via double prism in filter wheel</a:t>
            </a:r>
          </a:p>
        </p:txBody>
      </p:sp>
      <p:sp>
        <p:nvSpPr>
          <p:cNvPr id="277" name="MIRI LRS Basics and Design"/>
          <p:cNvSpPr>
            <a:spLocks noGrp="1"/>
          </p:cNvSpPr>
          <p:nvPr>
            <p:ph type="title"/>
          </p:nvPr>
        </p:nvSpPr>
        <p:spPr>
          <a:xfrm>
            <a:off x="1248833" y="169333"/>
            <a:ext cx="19309673" cy="263766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MIRI LRS</a:t>
            </a:r>
            <a:r>
              <a:rPr lang="en-AU" dirty="0"/>
              <a:t> (Low resolution spectroscopy)</a:t>
            </a:r>
            <a:r>
              <a:rPr dirty="0"/>
              <a:t> Basics and Design</a:t>
            </a:r>
          </a:p>
        </p:txBody>
      </p:sp>
      <p:pic>
        <p:nvPicPr>
          <p:cNvPr id="278" name="LRSTA.png" descr="LRS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395" y="2363355"/>
            <a:ext cx="9059474" cy="8989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aster_class_workshop_logo.png" descr="master_class_workshop_logo.png">
            <a:extLst>
              <a:ext uri="{FF2B5EF4-FFF2-40B4-BE49-F238E27FC236}">
                <a16:creationId xmlns:a16="http://schemas.microsoft.com/office/drawing/2014/main" id="{EB40D6A9-AF5A-4441-A259-210E5E389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84" name="MIRI LRS Basics and Desig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LRS Basics and Design</a:t>
            </a:r>
          </a:p>
        </p:txBody>
      </p:sp>
      <p:pic>
        <p:nvPicPr>
          <p:cNvPr id="285" name="master_class_logo_final.png" descr="master_class_logo_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86" name="Table"/>
          <p:cNvGraphicFramePr/>
          <p:nvPr/>
        </p:nvGraphicFramePr>
        <p:xfrm>
          <a:off x="4639354" y="2981697"/>
          <a:ext cx="15919151" cy="9153723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144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4141">
                <a:tc>
                  <a:txBody>
                    <a:bodyPr/>
                    <a:lstStyle/>
                    <a:p>
                      <a:pPr defTabSz="457200">
                        <a:lnSpc>
                          <a:spcPts val="63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SLIT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3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SLITLESS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Not available for Time Series Observations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Time Series Observation setting mandatory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FULL array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SLITLESSPRISM subarray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Better sensitivity, fainter saturation limit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Worse sensitivity, brighter saturation limit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Exposures limited to 10,000 s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Allows &gt; 10,000 s exposures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Dithering possible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No dithering allowed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No spectral foldover below ~4.5 µm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Affected by spectral foldover &lt; 4.5 µm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Sensitive to pointing uncertainty, drift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No slit losses (TA mandatory)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Time Series Observation special requirement not permitted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Time Series Observation special requirement mandatory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91" name="MIRI LRS Spectru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LRS Spectrum</a:t>
            </a:r>
          </a:p>
        </p:txBody>
      </p:sp>
      <p:pic>
        <p:nvPicPr>
          <p:cNvPr id="292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33" y="2054921"/>
            <a:ext cx="11662030" cy="104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1.png" descr="Pictur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388" y="2070100"/>
            <a:ext cx="1345120" cy="10455871"/>
          </a:xfrm>
          <a:prstGeom prst="rect">
            <a:avLst/>
          </a:prstGeom>
          <a:ln w="50800">
            <a:solidFill>
              <a:schemeClr val="accent2">
                <a:hueOff val="117482"/>
                <a:satOff val="11764"/>
                <a:lumOff val="17301"/>
              </a:schemeClr>
            </a:solidFill>
            <a:miter lim="400000"/>
          </a:ln>
        </p:spPr>
      </p:pic>
      <p:pic>
        <p:nvPicPr>
          <p:cNvPr id="294" name="Picture1.png" descr="Picture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2323" y="4732635"/>
            <a:ext cx="6692901" cy="51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Rectangle"/>
          <p:cNvSpPr/>
          <p:nvPr/>
        </p:nvSpPr>
        <p:spPr>
          <a:xfrm>
            <a:off x="4518422" y="7670800"/>
            <a:ext cx="968838" cy="4536017"/>
          </a:xfrm>
          <a:prstGeom prst="rect">
            <a:avLst/>
          </a:prstGeom>
          <a:ln w="25400">
            <a:solidFill>
              <a:schemeClr val="accent2">
                <a:hueOff val="117482"/>
                <a:satOff val="11764"/>
                <a:lumOff val="1730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5489310" y="2094309"/>
            <a:ext cx="7960586" cy="5581188"/>
          </a:xfrm>
          <a:prstGeom prst="line">
            <a:avLst/>
          </a:prstGeom>
          <a:ln w="38100">
            <a:solidFill>
              <a:schemeClr val="accent2">
                <a:lumOff val="10634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5489310" y="12234796"/>
            <a:ext cx="7899335" cy="247121"/>
          </a:xfrm>
          <a:prstGeom prst="line">
            <a:avLst/>
          </a:prstGeom>
          <a:ln w="38100">
            <a:solidFill>
              <a:schemeClr val="accent2">
                <a:lumOff val="10634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72" name="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</a:t>
            </a:r>
          </a:p>
        </p:txBody>
      </p:sp>
      <p:pic>
        <p:nvPicPr>
          <p:cNvPr id="73" name="ifu_concept_slicer_talk.png" descr="ifu_concept_slicer_tal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712" y="2109748"/>
            <a:ext cx="13809118" cy="107829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" name="Group"/>
          <p:cNvGrpSpPr/>
          <p:nvPr/>
        </p:nvGrpSpPr>
        <p:grpSpPr>
          <a:xfrm>
            <a:off x="1248833" y="2387600"/>
            <a:ext cx="7146116" cy="1219201"/>
            <a:chOff x="0" y="0"/>
            <a:chExt cx="7146114" cy="1219200"/>
          </a:xfrm>
        </p:grpSpPr>
        <p:sp>
          <p:nvSpPr>
            <p:cNvPr id="74" name="MIRI and NIRSpec use Image Slicer IFUs"/>
            <p:cNvSpPr txBox="1"/>
            <p:nvPr/>
          </p:nvSpPr>
          <p:spPr>
            <a:xfrm>
              <a:off x="1486362" y="0"/>
              <a:ext cx="5659753" cy="1219201"/>
            </a:xfrm>
            <a:prstGeom prst="rect">
              <a:avLst/>
            </a:pr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114300" marR="1651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MIRI and NIRSpec use Image Slicer IFUs</a:t>
              </a:r>
            </a:p>
          </p:txBody>
        </p:sp>
        <p:sp>
          <p:nvSpPr>
            <p:cNvPr id="75" name="Final"/>
            <p:cNvSpPr/>
            <p:nvPr/>
          </p:nvSpPr>
          <p:spPr>
            <a:xfrm>
              <a:off x="0" y="0"/>
              <a:ext cx="1219201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377"/>
                  </a:moveTo>
                  <a:lnTo>
                    <a:pt x="12757" y="8229"/>
                  </a:lnTo>
                  <a:lnTo>
                    <a:pt x="18845" y="8229"/>
                  </a:lnTo>
                  <a:lnTo>
                    <a:pt x="13939" y="11923"/>
                  </a:lnTo>
                  <a:lnTo>
                    <a:pt x="15873" y="17710"/>
                  </a:lnTo>
                  <a:lnTo>
                    <a:pt x="10800" y="14219"/>
                  </a:lnTo>
                  <a:lnTo>
                    <a:pt x="5727" y="17710"/>
                  </a:lnTo>
                  <a:lnTo>
                    <a:pt x="7661" y="11923"/>
                  </a:lnTo>
                  <a:lnTo>
                    <a:pt x="2755" y="8229"/>
                  </a:lnTo>
                  <a:lnTo>
                    <a:pt x="8845" y="8229"/>
                  </a:lnTo>
                  <a:lnTo>
                    <a:pt x="10800" y="2377"/>
                  </a:lnTo>
                  <a:close/>
                </a:path>
              </a:pathLst>
            </a:cu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9" name="Group"/>
          <p:cNvGrpSpPr/>
          <p:nvPr/>
        </p:nvGrpSpPr>
        <p:grpSpPr>
          <a:xfrm>
            <a:off x="1248833" y="5000625"/>
            <a:ext cx="7146116" cy="1219201"/>
            <a:chOff x="0" y="0"/>
            <a:chExt cx="7146114" cy="1219200"/>
          </a:xfrm>
        </p:grpSpPr>
        <p:sp>
          <p:nvSpPr>
            <p:cNvPr id="77" name="Slices are dispersed in wavelength"/>
            <p:cNvSpPr txBox="1"/>
            <p:nvPr/>
          </p:nvSpPr>
          <p:spPr>
            <a:xfrm>
              <a:off x="1486362" y="0"/>
              <a:ext cx="5659753" cy="1219201"/>
            </a:xfrm>
            <a:prstGeom prst="rect">
              <a:avLst/>
            </a:pr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114300" marR="1651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Slices are dispersed in wavelength</a:t>
              </a:r>
            </a:p>
          </p:txBody>
        </p:sp>
        <p:sp>
          <p:nvSpPr>
            <p:cNvPr id="78" name="Final"/>
            <p:cNvSpPr/>
            <p:nvPr/>
          </p:nvSpPr>
          <p:spPr>
            <a:xfrm>
              <a:off x="0" y="0"/>
              <a:ext cx="1219201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377"/>
                  </a:moveTo>
                  <a:lnTo>
                    <a:pt x="12757" y="8229"/>
                  </a:lnTo>
                  <a:lnTo>
                    <a:pt x="18845" y="8229"/>
                  </a:lnTo>
                  <a:lnTo>
                    <a:pt x="13939" y="11923"/>
                  </a:lnTo>
                  <a:lnTo>
                    <a:pt x="15873" y="17710"/>
                  </a:lnTo>
                  <a:lnTo>
                    <a:pt x="10800" y="14219"/>
                  </a:lnTo>
                  <a:lnTo>
                    <a:pt x="5727" y="17710"/>
                  </a:lnTo>
                  <a:lnTo>
                    <a:pt x="7661" y="11923"/>
                  </a:lnTo>
                  <a:lnTo>
                    <a:pt x="2755" y="8229"/>
                  </a:lnTo>
                  <a:lnTo>
                    <a:pt x="8845" y="8229"/>
                  </a:lnTo>
                  <a:lnTo>
                    <a:pt x="10800" y="2377"/>
                  </a:lnTo>
                  <a:close/>
                </a:path>
              </a:pathLst>
            </a:cu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2" name="Group"/>
          <p:cNvGrpSpPr/>
          <p:nvPr/>
        </p:nvGrpSpPr>
        <p:grpSpPr>
          <a:xfrm>
            <a:off x="1248833" y="7613650"/>
            <a:ext cx="7146116" cy="1219201"/>
            <a:chOff x="0" y="0"/>
            <a:chExt cx="7146114" cy="1219200"/>
          </a:xfrm>
        </p:grpSpPr>
        <p:sp>
          <p:nvSpPr>
            <p:cNvPr id="80" name="Signal Recorded on detector"/>
            <p:cNvSpPr txBox="1"/>
            <p:nvPr/>
          </p:nvSpPr>
          <p:spPr>
            <a:xfrm>
              <a:off x="1486362" y="0"/>
              <a:ext cx="5659753" cy="1219201"/>
            </a:xfrm>
            <a:prstGeom prst="rect">
              <a:avLst/>
            </a:pr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114300" marR="1651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Signal Recorded on detector</a:t>
              </a:r>
            </a:p>
          </p:txBody>
        </p:sp>
        <p:sp>
          <p:nvSpPr>
            <p:cNvPr id="81" name="Final"/>
            <p:cNvSpPr/>
            <p:nvPr/>
          </p:nvSpPr>
          <p:spPr>
            <a:xfrm>
              <a:off x="0" y="0"/>
              <a:ext cx="1219201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377"/>
                  </a:moveTo>
                  <a:lnTo>
                    <a:pt x="12757" y="8229"/>
                  </a:lnTo>
                  <a:lnTo>
                    <a:pt x="18845" y="8229"/>
                  </a:lnTo>
                  <a:lnTo>
                    <a:pt x="13939" y="11923"/>
                  </a:lnTo>
                  <a:lnTo>
                    <a:pt x="15873" y="17710"/>
                  </a:lnTo>
                  <a:lnTo>
                    <a:pt x="10800" y="14219"/>
                  </a:lnTo>
                  <a:lnTo>
                    <a:pt x="5727" y="17710"/>
                  </a:lnTo>
                  <a:lnTo>
                    <a:pt x="7661" y="11923"/>
                  </a:lnTo>
                  <a:lnTo>
                    <a:pt x="2755" y="8229"/>
                  </a:lnTo>
                  <a:lnTo>
                    <a:pt x="8845" y="8229"/>
                  </a:lnTo>
                  <a:lnTo>
                    <a:pt x="10800" y="2377"/>
                  </a:lnTo>
                  <a:close/>
                </a:path>
              </a:pathLst>
            </a:cu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5" name="Group"/>
          <p:cNvGrpSpPr/>
          <p:nvPr/>
        </p:nvGrpSpPr>
        <p:grpSpPr>
          <a:xfrm>
            <a:off x="1248833" y="10102850"/>
            <a:ext cx="7146116" cy="1219201"/>
            <a:chOff x="0" y="0"/>
            <a:chExt cx="7146114" cy="1219200"/>
          </a:xfrm>
        </p:grpSpPr>
        <p:sp>
          <p:nvSpPr>
            <p:cNvPr id="83" name="Pipeline constructs cubes from slices"/>
            <p:cNvSpPr txBox="1"/>
            <p:nvPr/>
          </p:nvSpPr>
          <p:spPr>
            <a:xfrm>
              <a:off x="1486362" y="0"/>
              <a:ext cx="5659753" cy="1219201"/>
            </a:xfrm>
            <a:prstGeom prst="rect">
              <a:avLst/>
            </a:pr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114300" marR="1651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Pipeline constructs cubes from slices</a:t>
              </a:r>
            </a:p>
          </p:txBody>
        </p:sp>
        <p:sp>
          <p:nvSpPr>
            <p:cNvPr id="84" name="Final"/>
            <p:cNvSpPr/>
            <p:nvPr/>
          </p:nvSpPr>
          <p:spPr>
            <a:xfrm>
              <a:off x="0" y="0"/>
              <a:ext cx="1219201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377"/>
                  </a:moveTo>
                  <a:lnTo>
                    <a:pt x="12757" y="8229"/>
                  </a:lnTo>
                  <a:lnTo>
                    <a:pt x="18845" y="8229"/>
                  </a:lnTo>
                  <a:lnTo>
                    <a:pt x="13939" y="11923"/>
                  </a:lnTo>
                  <a:lnTo>
                    <a:pt x="15873" y="17710"/>
                  </a:lnTo>
                  <a:lnTo>
                    <a:pt x="10800" y="14219"/>
                  </a:lnTo>
                  <a:lnTo>
                    <a:pt x="5727" y="17710"/>
                  </a:lnTo>
                  <a:lnTo>
                    <a:pt x="7661" y="11923"/>
                  </a:lnTo>
                  <a:lnTo>
                    <a:pt x="2755" y="8229"/>
                  </a:lnTo>
                  <a:lnTo>
                    <a:pt x="8845" y="8229"/>
                  </a:lnTo>
                  <a:lnTo>
                    <a:pt x="10800" y="2377"/>
                  </a:lnTo>
                  <a:close/>
                </a:path>
              </a:pathLst>
            </a:cu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02" name="MIRI LRS: Sensi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LRS: Sensitivity</a:t>
            </a:r>
          </a:p>
        </p:txBody>
      </p:sp>
      <p:pic>
        <p:nvPicPr>
          <p:cNvPr id="303" name="bokeh_plot-8.png" descr="bokeh_plot-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2859285"/>
            <a:ext cx="18568723" cy="928436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DISCLAIMER: Data taken from https://jist.stsci.edu/jist, will likely change with new ETC release"/>
          <p:cNvSpPr/>
          <p:nvPr/>
        </p:nvSpPr>
        <p:spPr>
          <a:xfrm>
            <a:off x="1248833" y="12141200"/>
            <a:ext cx="18568722" cy="581819"/>
          </a:xfrm>
          <a:prstGeom prst="rect">
            <a:avLst/>
          </a:prstGeom>
          <a:solidFill>
            <a:schemeClr val="accent2">
              <a:lumOff val="-667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DISCLAIMER</a:t>
            </a:r>
            <a:r>
              <a:t>: Data taken from </a:t>
            </a:r>
            <a:r>
              <a:rPr u="sng">
                <a:hlinkClick r:id="rId3"/>
              </a:rPr>
              <a:t>https://jist.stsci.edu/jist</a:t>
            </a:r>
            <a:r>
              <a:t>, will likely change with new ETC release</a:t>
            </a:r>
          </a:p>
        </p:txBody>
      </p:sp>
      <p:sp>
        <p:nvSpPr>
          <p:cNvPr id="305" name="PS, 18 ABmag, 300s"/>
          <p:cNvSpPr txBox="1"/>
          <p:nvPr/>
        </p:nvSpPr>
        <p:spPr>
          <a:xfrm>
            <a:off x="1248833" y="2046816"/>
            <a:ext cx="46984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PS, 18 ABmag, 300s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88" name="NIRSpec: IFU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IFU Overview</a:t>
            </a:r>
          </a:p>
        </p:txBody>
      </p:sp>
      <p:graphicFrame>
        <p:nvGraphicFramePr>
          <p:cNvPr id="89" name="Table"/>
          <p:cNvGraphicFramePr/>
          <p:nvPr/>
        </p:nvGraphicFramePr>
        <p:xfrm>
          <a:off x="780435" y="2198985"/>
          <a:ext cx="20032828" cy="10203208"/>
        </p:xfrm>
        <a:graphic>
          <a:graphicData uri="http://schemas.openxmlformats.org/drawingml/2006/table">
            <a:tbl>
              <a:tblPr firstCol="1" bandRow="1">
                <a:tableStyleId>{8F44A2F1-9E1F-4B54-A3A2-5F16C0AD49E2}</a:tableStyleId>
              </a:tblPr>
              <a:tblGrid>
                <a:gridCol w="5151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81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911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Concept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sym typeface="Avenir Book"/>
                        </a:defRPr>
                      </a:pPr>
                      <a:r>
                        <a:t>Advanced Image Slicer Module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11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Number of Slices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sym typeface="Avenir Book"/>
                        </a:defRPr>
                      </a:pPr>
                      <a:r>
                        <a:t>30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11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Field of View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sym typeface="Avenir Book"/>
                        </a:defRPr>
                      </a:pPr>
                      <a:r>
                        <a:t>3’’ x 3’’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911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Spaxel Size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sym typeface="Avenir Book"/>
                        </a:defRPr>
                      </a:pPr>
                      <a:r>
                        <a:t>0.1’’ x 0.1’’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675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Configurations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300">
                          <a:sym typeface="Avenir Book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" name="Rectangle"/>
          <p:cNvSpPr/>
          <p:nvPr/>
        </p:nvSpPr>
        <p:spPr>
          <a:xfrm>
            <a:off x="5919906" y="8508545"/>
            <a:ext cx="1780112" cy="24622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" name="Rectangle"/>
          <p:cNvSpPr/>
          <p:nvPr/>
        </p:nvSpPr>
        <p:spPr>
          <a:xfrm>
            <a:off x="12962619" y="2211816"/>
            <a:ext cx="7798875" cy="6063887"/>
          </a:xfrm>
          <a:prstGeom prst="rect">
            <a:avLst/>
          </a:prstGeom>
          <a:solidFill>
            <a:srgbClr val="FFFFFF"/>
          </a:solidFill>
          <a:ln w="12700">
            <a:solidFill>
              <a:srgbClr val="E9E9E8"/>
            </a:solidFill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101" name="Group"/>
          <p:cNvGrpSpPr/>
          <p:nvPr/>
        </p:nvGrpSpPr>
        <p:grpSpPr>
          <a:xfrm>
            <a:off x="13506494" y="2323687"/>
            <a:ext cx="6252069" cy="4652106"/>
            <a:chOff x="0" y="0"/>
            <a:chExt cx="6252068" cy="4652104"/>
          </a:xfrm>
        </p:grpSpPr>
        <p:pic>
          <p:nvPicPr>
            <p:cNvPr id="92" name="dither1.pdf" descr="dither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011" y="968029"/>
              <a:ext cx="3684075" cy="3684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" name="Line"/>
            <p:cNvSpPr/>
            <p:nvPr/>
          </p:nvSpPr>
          <p:spPr>
            <a:xfrm flipV="1">
              <a:off x="5605791" y="968029"/>
              <a:ext cx="1" cy="3684076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4" name="Line"/>
            <p:cNvSpPr/>
            <p:nvPr/>
          </p:nvSpPr>
          <p:spPr>
            <a:xfrm>
              <a:off x="1501011" y="601803"/>
              <a:ext cx="3684076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5" name="3”"/>
            <p:cNvSpPr txBox="1"/>
            <p:nvPr/>
          </p:nvSpPr>
          <p:spPr>
            <a:xfrm>
              <a:off x="3052689" y="0"/>
              <a:ext cx="580721" cy="65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spcBef>
                  <a:spcPts val="0"/>
                </a:spcBef>
                <a:defRPr sz="15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3”</a:t>
              </a:r>
            </a:p>
          </p:txBody>
        </p:sp>
        <p:sp>
          <p:nvSpPr>
            <p:cNvPr id="96" name="3”"/>
            <p:cNvSpPr txBox="1"/>
            <p:nvPr/>
          </p:nvSpPr>
          <p:spPr>
            <a:xfrm>
              <a:off x="5671347" y="2484546"/>
              <a:ext cx="580722" cy="651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spcBef>
                  <a:spcPts val="0"/>
                </a:spcBef>
                <a:defRPr sz="15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3”</a:t>
              </a:r>
            </a:p>
          </p:txBody>
        </p:sp>
        <p:sp>
          <p:nvSpPr>
            <p:cNvPr id="97" name="0.1”"/>
            <p:cNvSpPr txBox="1"/>
            <p:nvPr/>
          </p:nvSpPr>
          <p:spPr>
            <a:xfrm>
              <a:off x="0" y="4001063"/>
              <a:ext cx="909595" cy="651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spcBef>
                  <a:spcPts val="0"/>
                </a:spcBef>
                <a:defRPr sz="15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0.1”</a:t>
              </a:r>
            </a:p>
          </p:txBody>
        </p:sp>
        <p:sp>
          <p:nvSpPr>
            <p:cNvPr id="98" name="Line"/>
            <p:cNvSpPr/>
            <p:nvPr/>
          </p:nvSpPr>
          <p:spPr>
            <a:xfrm>
              <a:off x="933723" y="4036768"/>
              <a:ext cx="565451" cy="232288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" name="Line"/>
            <p:cNvSpPr/>
            <p:nvPr/>
          </p:nvSpPr>
          <p:spPr>
            <a:xfrm flipV="1">
              <a:off x="946114" y="4383076"/>
              <a:ext cx="561823" cy="232254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" name="Line"/>
            <p:cNvSpPr/>
            <p:nvPr/>
          </p:nvSpPr>
          <p:spPr>
            <a:xfrm flipV="1">
              <a:off x="929804" y="4024628"/>
              <a:ext cx="1" cy="603912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pic>
        <p:nvPicPr>
          <p:cNvPr id="102" name="gratings_cover_masterclass.png" descr="gratings_cover_mastercla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68" y="8597209"/>
            <a:ext cx="11949864" cy="31922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5" name="Group"/>
          <p:cNvGrpSpPr/>
          <p:nvPr/>
        </p:nvGrpSpPr>
        <p:grpSpPr>
          <a:xfrm>
            <a:off x="7273391" y="9593580"/>
            <a:ext cx="2263903" cy="2625090"/>
            <a:chOff x="0" y="0"/>
            <a:chExt cx="2263901" cy="2625089"/>
          </a:xfrm>
        </p:grpSpPr>
        <p:sp>
          <p:nvSpPr>
            <p:cNvPr id="103" name="Rectangle"/>
            <p:cNvSpPr/>
            <p:nvPr/>
          </p:nvSpPr>
          <p:spPr>
            <a:xfrm>
              <a:off x="68121" y="0"/>
              <a:ext cx="1600399" cy="2203768"/>
            </a:xfrm>
            <a:prstGeom prst="rect">
              <a:avLst/>
            </a:prstGeom>
            <a:solidFill>
              <a:schemeClr val="accent2">
                <a:hueOff val="117482"/>
                <a:satOff val="11764"/>
                <a:lumOff val="17301"/>
                <a:alpha val="25577"/>
              </a:schemeClr>
            </a:solidFill>
            <a:ln w="635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Wavelength cut-off"/>
            <p:cNvSpPr txBox="1"/>
            <p:nvPr/>
          </p:nvSpPr>
          <p:spPr>
            <a:xfrm>
              <a:off x="0" y="2180589"/>
              <a:ext cx="226390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chemeClr val="accent2"/>
                  </a:solidFill>
                </a:defRPr>
              </a:lvl1pPr>
            </a:lstStyle>
            <a:p>
              <a:r>
                <a:t>Wavelength cut-off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08" name="NIRSpec IFS: Sensi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IFS: Sensitivity</a:t>
            </a:r>
          </a:p>
        </p:txBody>
      </p:sp>
      <p:pic>
        <p:nvPicPr>
          <p:cNvPr id="109" name="bokeh_plot-5.png" descr="bokeh_plot-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2859285"/>
            <a:ext cx="18568723" cy="92843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PS, 18 ABmag, 300s"/>
          <p:cNvSpPr txBox="1"/>
          <p:nvPr/>
        </p:nvSpPr>
        <p:spPr>
          <a:xfrm>
            <a:off x="1248833" y="2046816"/>
            <a:ext cx="46984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PS, 18 ABmag, 300s</a:t>
            </a:r>
          </a:p>
        </p:txBody>
      </p:sp>
      <p:sp>
        <p:nvSpPr>
          <p:cNvPr id="111" name="DISCLAIMER: Data taken from https://jist.stsci.edu/jist, will likely change with new ETC release"/>
          <p:cNvSpPr/>
          <p:nvPr/>
        </p:nvSpPr>
        <p:spPr>
          <a:xfrm>
            <a:off x="1248833" y="12141200"/>
            <a:ext cx="18568722" cy="581819"/>
          </a:xfrm>
          <a:prstGeom prst="rect">
            <a:avLst/>
          </a:prstGeom>
          <a:solidFill>
            <a:schemeClr val="accent2">
              <a:lumOff val="-667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DISCLAIMER</a:t>
            </a:r>
            <a:r>
              <a:t>: Data taken from </a:t>
            </a:r>
            <a:r>
              <a:rPr u="sng">
                <a:hlinkClick r:id="rId3"/>
              </a:rPr>
              <a:t>https://jist.stsci.edu/jist</a:t>
            </a:r>
            <a:r>
              <a:t>, will likely change with new ETC release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22" name="NIRSpec: Hardwa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Hardware</a:t>
            </a:r>
          </a:p>
        </p:txBody>
      </p:sp>
      <p:pic>
        <p:nvPicPr>
          <p:cNvPr id="123" name="IFU_aperture_masterclas.png" descr="IFU_aperture_mastercl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07" y="1627232"/>
            <a:ext cx="16549252" cy="10740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6" name="NIRSpec: Hardwa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Hardware</a:t>
            </a:r>
          </a:p>
        </p:txBody>
      </p:sp>
      <p:pic>
        <p:nvPicPr>
          <p:cNvPr id="127" name="nirspec.png" descr="nirspe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55" y="1917369"/>
            <a:ext cx="13436067" cy="1012702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7637629" y="7712342"/>
            <a:ext cx="2486170" cy="1631938"/>
          </a:xfrm>
          <a:prstGeom prst="rect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pic>
        <p:nvPicPr>
          <p:cNvPr id="129" name="IFU.jpg" descr="IF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40" y="1671610"/>
            <a:ext cx="9557366" cy="6439002"/>
          </a:xfrm>
          <a:prstGeom prst="rect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</a:ln>
        </p:spPr>
      </p:pic>
      <p:sp>
        <p:nvSpPr>
          <p:cNvPr id="130" name="Line"/>
          <p:cNvSpPr/>
          <p:nvPr/>
        </p:nvSpPr>
        <p:spPr>
          <a:xfrm flipV="1">
            <a:off x="7637628" y="1693652"/>
            <a:ext cx="3365361" cy="5978752"/>
          </a:xfrm>
          <a:prstGeom prst="line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  <a:prstDash val="sysDot"/>
            <a:miter lim="400000"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Line"/>
          <p:cNvSpPr/>
          <p:nvPr/>
        </p:nvSpPr>
        <p:spPr>
          <a:xfrm flipV="1">
            <a:off x="10106851" y="8632397"/>
            <a:ext cx="5918347" cy="712588"/>
          </a:xfrm>
          <a:prstGeom prst="line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  <a:prstDash val="sysDot"/>
            <a:miter lim="400000"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2" name="Line"/>
          <p:cNvSpPr/>
          <p:nvPr/>
        </p:nvSpPr>
        <p:spPr>
          <a:xfrm flipV="1">
            <a:off x="15566373" y="8110720"/>
            <a:ext cx="4949178" cy="566918"/>
          </a:xfrm>
          <a:prstGeom prst="line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  <a:prstDash val="sysDot"/>
            <a:miter lim="400000"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35" name="NIRSpec: Light Pat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Light Path</a:t>
            </a:r>
          </a:p>
        </p:txBody>
      </p:sp>
      <p:pic>
        <p:nvPicPr>
          <p:cNvPr id="136" name="cube.png" descr="cub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612" y="2255406"/>
            <a:ext cx="4107856" cy="4107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licer_mirror.png" descr="slicer_mirror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099393" y="9656741"/>
            <a:ext cx="2425477" cy="2722598"/>
          </a:xfrm>
          <a:prstGeom prst="rect">
            <a:avLst/>
          </a:prstGeom>
          <a:ln w="38100">
            <a:solidFill>
              <a:schemeClr val="accent2">
                <a:lumOff val="10634"/>
              </a:schemeClr>
            </a:solidFill>
            <a:miter lim="400000"/>
          </a:ln>
        </p:spPr>
      </p:pic>
      <p:pic>
        <p:nvPicPr>
          <p:cNvPr id="138" name="pupil_mirror.png" descr="pupil_mi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654" y="9808141"/>
            <a:ext cx="4689979" cy="2419944"/>
          </a:xfrm>
          <a:prstGeom prst="rect">
            <a:avLst/>
          </a:prstGeom>
          <a:ln w="38100">
            <a:solidFill>
              <a:schemeClr val="accent2">
                <a:lumOff val="10634"/>
              </a:schemeClr>
            </a:solidFill>
            <a:miter lim="400000"/>
          </a:ln>
        </p:spPr>
      </p:pic>
      <p:pic>
        <p:nvPicPr>
          <p:cNvPr id="139" name="spiral-galaxy-494235.jpg" descr="spiral-galaxy-49423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066" y="2216731"/>
            <a:ext cx="3090146" cy="3090146"/>
          </a:xfrm>
          <a:prstGeom prst="rect">
            <a:avLst/>
          </a:prstGeom>
          <a:ln w="38100">
            <a:solidFill>
              <a:schemeClr val="accent2">
                <a:lumOff val="10634"/>
              </a:schemeClr>
            </a:solidFill>
            <a:miter lim="400000"/>
          </a:ln>
        </p:spPr>
      </p:pic>
      <p:pic>
        <p:nvPicPr>
          <p:cNvPr id="140" name="ifu_lightpath.png" descr="ifu_lightpat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68" y="3950816"/>
            <a:ext cx="14561002" cy="664651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"/>
          <p:cNvSpPr/>
          <p:nvPr/>
        </p:nvSpPr>
        <p:spPr>
          <a:xfrm>
            <a:off x="16908375" y="9539937"/>
            <a:ext cx="576185" cy="352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5" y="0"/>
                </a:moveTo>
                <a:lnTo>
                  <a:pt x="21600" y="273"/>
                </a:lnTo>
                <a:lnTo>
                  <a:pt x="19246" y="21600"/>
                </a:lnTo>
                <a:lnTo>
                  <a:pt x="0" y="16078"/>
                </a:lnTo>
                <a:lnTo>
                  <a:pt x="3825" y="0"/>
                </a:lnTo>
                <a:close/>
              </a:path>
            </a:pathLst>
          </a:custGeom>
          <a:solidFill>
            <a:srgbClr val="9E9E9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44" name="NIRSpec: Location of Slits on Detect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Location of Slits on Detector</a:t>
            </a:r>
          </a:p>
        </p:txBody>
      </p:sp>
      <p:pic>
        <p:nvPicPr>
          <p:cNvPr id="145" name="new_fullLayoutFPA.pdf" descr="new_fullLayoutFP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90" y="1027488"/>
            <a:ext cx="22496116" cy="11997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asterClassWorkshop_no_ESA">
  <a:themeElements>
    <a:clrScheme name="White">
      <a:dk1>
        <a:srgbClr val="5E5E5E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MasterClassWorkshop_no_ESA.thmx</Template>
  <TotalTime>719</TotalTime>
  <Words>1011</Words>
  <Application>Microsoft Macintosh PowerPoint</Application>
  <PresentationFormat>Custom</PresentationFormat>
  <Paragraphs>232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Avenir Book</vt:lpstr>
      <vt:lpstr>Avenir Heavy</vt:lpstr>
      <vt:lpstr>Avenir Roman</vt:lpstr>
      <vt:lpstr>Franklin Gothic Medium</vt:lpstr>
      <vt:lpstr>Helvetica Neue</vt:lpstr>
      <vt:lpstr>Helvetica Neue Light</vt:lpstr>
      <vt:lpstr>Lato</vt:lpstr>
      <vt:lpstr>LucidaGrande</vt:lpstr>
      <vt:lpstr>Verdana</vt:lpstr>
      <vt:lpstr>MasterClassWorkshop_no_ESA</vt:lpstr>
      <vt:lpstr>Integral Field Spectroscopy  and Fixed Slits</vt:lpstr>
      <vt:lpstr>Integral Field Spectroscopy</vt:lpstr>
      <vt:lpstr>Concept</vt:lpstr>
      <vt:lpstr>NIRSpec: IFU Overview</vt:lpstr>
      <vt:lpstr>NIRSpec IFS: Sensitivity</vt:lpstr>
      <vt:lpstr>NIRSpec: Hardware</vt:lpstr>
      <vt:lpstr>NIRSpec: Hardware</vt:lpstr>
      <vt:lpstr>NIRSpec: Light Path</vt:lpstr>
      <vt:lpstr>NIRSpec: Location of Slits on Detector</vt:lpstr>
      <vt:lpstr>NIRSpec: Dispersed </vt:lpstr>
      <vt:lpstr>NIRSpec: MSA Leakage</vt:lpstr>
      <vt:lpstr>NIRSpec: MSA Leakage</vt:lpstr>
      <vt:lpstr>NIRSpec: MSA Leakage</vt:lpstr>
      <vt:lpstr>MIRI: MRS (Medium Resolution Spectroscopy) Overview</vt:lpstr>
      <vt:lpstr>MIRI: MRS Overview</vt:lpstr>
      <vt:lpstr>MIRI: MRS Overview</vt:lpstr>
      <vt:lpstr>MIRI MRS: Dispersed</vt:lpstr>
      <vt:lpstr>MIRI MRS: Sensitivity</vt:lpstr>
      <vt:lpstr>MIRI: Hardware</vt:lpstr>
      <vt:lpstr>MIRI: Hardware</vt:lpstr>
      <vt:lpstr>Fixed Slits</vt:lpstr>
      <vt:lpstr>The FS of MIRI and NIRSpec</vt:lpstr>
      <vt:lpstr>NIRSpec FS Basics and Design</vt:lpstr>
      <vt:lpstr>NIRSpec FS Basics and Design</vt:lpstr>
      <vt:lpstr>NIRSpec FS “stripy-ness”</vt:lpstr>
      <vt:lpstr>NIRSpec FS: Sensitivity</vt:lpstr>
      <vt:lpstr>MIRI LRS (Low resolution spectroscopy) Basics and Design</vt:lpstr>
      <vt:lpstr>MIRI LRS Basics and Design</vt:lpstr>
      <vt:lpstr>MIRI LRS Spectrum</vt:lpstr>
      <vt:lpstr>MIRI LRS: Sensitivity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Field Spectroscopy  and Fixed Slits</dc:title>
  <cp:lastModifiedBy>Themiya Nanayakkara</cp:lastModifiedBy>
  <cp:revision>23</cp:revision>
  <dcterms:modified xsi:type="dcterms:W3CDTF">2022-11-30T04:36:22Z</dcterms:modified>
</cp:coreProperties>
</file>